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5" r:id="rId4"/>
    <p:sldId id="267" r:id="rId5"/>
    <p:sldId id="268" r:id="rId6"/>
    <p:sldId id="261" r:id="rId7"/>
    <p:sldId id="276" r:id="rId8"/>
    <p:sldId id="265" r:id="rId9"/>
    <p:sldId id="266" r:id="rId10"/>
    <p:sldId id="263" r:id="rId11"/>
    <p:sldId id="277" r:id="rId12"/>
    <p:sldId id="262" r:id="rId13"/>
    <p:sldId id="264" r:id="rId14"/>
    <p:sldId id="270" r:id="rId15"/>
    <p:sldId id="278" r:id="rId16"/>
    <p:sldId id="269" r:id="rId17"/>
    <p:sldId id="271" r:id="rId18"/>
    <p:sldId id="272" r:id="rId19"/>
    <p:sldId id="273" r:id="rId20"/>
    <p:sldId id="274" r:id="rId21"/>
    <p:sldId id="260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Template" id="{6F8BD36B-8987-48AA-90A3-DBD1EDE1BFDA}">
          <p14:sldIdLst>
            <p14:sldId id="256"/>
            <p14:sldId id="259"/>
            <p14:sldId id="26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0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2248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2078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2712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1417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0158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7840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4057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399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2118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488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3165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4BD9B-C3BA-4A2C-8793-EE95656DE6EF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82208-E920-46CD-B72C-EAAB7F4BDB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8555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418" y="1759527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endParaRPr lang="pt-BR" sz="25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SEGUROS PARAMÉTRICOS</a:t>
            </a:r>
          </a:p>
          <a:p>
            <a:pPr algn="ctr"/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algumas reflexões jurídicas</a:t>
            </a:r>
          </a:p>
          <a:p>
            <a:pPr algn="ctr"/>
            <a:endParaRPr lang="pt-BR" sz="5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pt-BR" sz="50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Pery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Saraiva Neto</a:t>
            </a:r>
            <a:endParaRPr lang="pt-BR" sz="5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5" descr="CILA - Comité Ibero-Latinoamericano de AIDA"/>
          <p:cNvPicPr>
            <a:picLocks noChangeAspect="1" noChangeArrowheads="1"/>
          </p:cNvPicPr>
          <p:nvPr/>
        </p:nvPicPr>
        <p:blipFill>
          <a:blip r:embed="rId2" cstate="print">
            <a:lum bright="100000" contrast="-3000"/>
          </a:blip>
          <a:stretch>
            <a:fillRect/>
          </a:stretch>
        </p:blipFill>
        <p:spPr bwMode="auto">
          <a:xfrm>
            <a:off x="1" y="0"/>
            <a:ext cx="4351866" cy="110913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</p:pic>
      <p:sp>
        <p:nvSpPr>
          <p:cNvPr id="13" name="Retângulo 12"/>
          <p:cNvSpPr/>
          <p:nvPr/>
        </p:nvSpPr>
        <p:spPr>
          <a:xfrm>
            <a:off x="4402667" y="0"/>
            <a:ext cx="4741333" cy="1066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Garamond" pitchFamily="18" charset="0"/>
              </a:rPr>
              <a:t>XIV CONGRESO DEL COMITÉ IBEROLATINOAMERICANO DE AIDA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Garamond" pitchFamily="18" charset="0"/>
              </a:rPr>
              <a:t>Santa Cruz/Bolivia - Mayo de 2017</a:t>
            </a:r>
          </a:p>
        </p:txBody>
      </p:sp>
    </p:spTree>
    <p:extLst>
      <p:ext uri="{BB962C8B-B14F-4D97-AF65-F5344CB8AC3E}">
        <p14:creationId xmlns="" xmlns:p14="http://schemas.microsoft.com/office/powerpoint/2010/main" val="36306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796067"/>
            <a:ext cx="119010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DESAFIOS JURÍDICOS</a:t>
            </a:r>
          </a:p>
          <a:p>
            <a:pPr marL="800100" lvl="1" indent="1347788" algn="just"/>
            <a:r>
              <a:rPr lang="pt-BR" sz="3600" dirty="0" smtClean="0"/>
              <a:t>Os seguros paramétricos impõem desafios, especialmente relacionadas à sua compreensão e à sua aplicação, em um cenário de pré-compreensões geralmente atreladas aos seguros tradicionais, tais como o pressuposto da ocorrência de danos ao segurado ou ao seu patrimônio, o que poderá gerar inclusive relevantes questões jurídicas.</a:t>
            </a:r>
            <a:endParaRPr lang="pt-BR" sz="3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3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6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PARTE 3</a:t>
            </a:r>
            <a:endParaRPr lang="pt-BR" sz="3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07818" y="471055"/>
            <a:ext cx="1165167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RISCO DE BASE e possibilidade de cumulação de seguros de danos</a:t>
            </a:r>
          </a:p>
          <a:p>
            <a:pPr marL="82550" lvl="1" indent="1358900" algn="just"/>
            <a:endParaRPr lang="pt-BR" sz="1200" dirty="0" smtClean="0"/>
          </a:p>
          <a:p>
            <a:pPr marL="82550" lvl="1" indent="1358900" algn="just"/>
            <a:r>
              <a:rPr lang="pt-BR" sz="3200" dirty="0" smtClean="0"/>
              <a:t>Determinada intempérie climática durante sucessivo número de dias, mas em todos eles em parâmetros inferiores aos patamares previstos no contrato paramétrico, ainda assim ocasionando perdas.</a:t>
            </a:r>
          </a:p>
          <a:p>
            <a:pPr marL="800100" lvl="1" indent="-342900"/>
            <a:endParaRPr lang="pt-BR" sz="3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82550" lvl="1" indent="374650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ISTO PODE FRUSTRAR A JUSTA EXPECTATIVA DO CONSUMIDOR DE SEGURO?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Dever qualificado de informação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Entendimento do produto e sua sistemática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Paramétricos massificados X Paramétricos grandes riscos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84909" y="1330036"/>
            <a:ext cx="1137458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550" lvl="1" algn="ctr"/>
            <a:r>
              <a:rPr lang="pt-BR" sz="3400" dirty="0" smtClean="0"/>
              <a:t>Salvo se houver uma clara compreensão do objeto do seguro contratado, com simetria informacional entre as partes – ou havendo previsão contratual excepcionando a situação anômala acima referida – provável a frustração que será gerada, em relação à expectativa do segurado, gerando provável litígio entre as partes.</a:t>
            </a:r>
            <a:endParaRPr lang="pt-BR" sz="3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01091" y="1330035"/>
            <a:ext cx="93102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550" lvl="1" algn="ctr"/>
            <a:r>
              <a:rPr lang="pt-BR" sz="3600" b="1" dirty="0" smtClean="0">
                <a:latin typeface="Arial Narrow" panose="020B0606020202030204" pitchFamily="34" charset="0"/>
              </a:rPr>
              <a:t>Solução possível - mas que CONTRARIA UM DOS PRINCIPAIS ESCOPOS DOS PARAMÉTRICOS (redução de custos) - seria a contratação de mais de um seguro para o “mesmo risco”.</a:t>
            </a:r>
          </a:p>
          <a:p>
            <a:pPr marL="82550" lvl="1" algn="ctr"/>
            <a:r>
              <a:rPr lang="pt-BR" sz="3600" b="1" dirty="0" smtClean="0">
                <a:latin typeface="Arial Narrow" panose="020B0606020202030204" pitchFamily="34" charset="0"/>
              </a:rPr>
              <a:t>Paramétrico + Tradicional à base de perdas efetivas </a:t>
            </a:r>
          </a:p>
          <a:p>
            <a:pPr marL="82550" lvl="1" algn="ctr"/>
            <a:endParaRPr lang="pt-BR" sz="3600" b="1" dirty="0" smtClean="0">
              <a:latin typeface="Arial Narrow" panose="020B0606020202030204" pitchFamily="34" charset="0"/>
            </a:endParaRPr>
          </a:p>
          <a:p>
            <a:pPr marL="82550" lvl="1" algn="ctr"/>
            <a:r>
              <a:rPr lang="pt-BR" sz="3600" b="1" dirty="0" smtClean="0">
                <a:latin typeface="Arial Narrow" panose="020B0606020202030204" pitchFamily="34" charset="0"/>
              </a:rPr>
              <a:t>Neste caso, porém, NÃO SE TRATA DO MESMO RISCO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6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PARTE 4</a:t>
            </a:r>
            <a:endParaRPr lang="pt-BR" sz="3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796067"/>
            <a:ext cx="12192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Seguro de dano sem dano e o princípio indenizatório</a:t>
            </a:r>
          </a:p>
          <a:p>
            <a:pPr marL="800100" lvl="1" indent="987425"/>
            <a:endParaRPr lang="pt-BR" sz="3600" dirty="0" smtClean="0"/>
          </a:p>
          <a:p>
            <a:pPr marL="800100" lvl="1" indent="987425"/>
            <a:r>
              <a:rPr lang="pt-BR" sz="3600" dirty="0" smtClean="0"/>
              <a:t>O oposto, porém, também poderá ocorrer, e haverá o acionamento do gatilho, quando um índice for atingido, mesmo que não tenha gerado a ocorrência de danos ao segurado e ao seu patrimônio.</a:t>
            </a:r>
            <a:endParaRPr lang="pt-BR" sz="3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3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5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Seguro de dano sem dano e o princípio indenitário</a:t>
            </a:r>
          </a:p>
          <a:p>
            <a:pPr marL="800100" lvl="1" indent="987425"/>
            <a:r>
              <a:rPr lang="pt-BR" sz="3600" dirty="0" smtClean="0"/>
              <a:t>Segundo o P. Indenitário, em essência, define-se o risco pela possibilidade de um evento econômico </a:t>
            </a:r>
            <a:r>
              <a:rPr lang="pt-BR" sz="3600" b="1" dirty="0" smtClean="0"/>
              <a:t>desfavorável, um dano</a:t>
            </a:r>
            <a:r>
              <a:rPr lang="pt-BR" sz="3600" dirty="0" smtClean="0"/>
              <a:t>, frente os interesses do segurado ou seus beneficiários.</a:t>
            </a:r>
          </a:p>
          <a:p>
            <a:pPr marL="800100" lvl="1" indent="987425"/>
            <a:r>
              <a:rPr lang="pt-BR" sz="3600" dirty="0" smtClean="0"/>
              <a:t>Seguros de Dano estão estruturados nesta lógica</a:t>
            </a:r>
          </a:p>
          <a:p>
            <a:pPr marL="800100" lvl="1" indent="987425"/>
            <a:r>
              <a:rPr lang="pt-BR" sz="3600" dirty="0" smtClean="0"/>
              <a:t>É possível mudar?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66255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987425"/>
            <a:endParaRPr lang="pt-BR" sz="3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800100" lvl="1" indent="987425">
              <a:buFont typeface="Wingdings" pitchFamily="2" charset="2"/>
              <a:buChar char="ü"/>
            </a:pP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RISCO X Interesse Segurado</a:t>
            </a:r>
          </a:p>
          <a:p>
            <a:pPr marL="800100" lvl="1" indent="987425"/>
            <a:r>
              <a:rPr lang="pt-BR" sz="3600" dirty="0" smtClean="0">
                <a:latin typeface="Arial Narrow" panose="020B0606020202030204" pitchFamily="34" charset="0"/>
              </a:rPr>
              <a:t>Interesse Segurado associado às PERDAS</a:t>
            </a:r>
          </a:p>
          <a:p>
            <a:pPr marL="800100" lvl="1" indent="987425"/>
            <a:r>
              <a:rPr lang="pt-BR" sz="3600" dirty="0" smtClean="0">
                <a:latin typeface="Arial Narrow" panose="020B0606020202030204" pitchFamily="34" charset="0"/>
              </a:rPr>
              <a:t>X</a:t>
            </a:r>
          </a:p>
          <a:p>
            <a:pPr marL="800100" lvl="1" indent="987425"/>
            <a:r>
              <a:rPr lang="pt-BR" sz="3600" dirty="0" smtClean="0">
                <a:latin typeface="Arial Narrow" panose="020B0606020202030204" pitchFamily="34" charset="0"/>
              </a:rPr>
              <a:t>Interesse Segurado associado à AUTONOMIA PRIVADA e a possibilidade de estipulação prévia do valor da indenização</a:t>
            </a:r>
          </a:p>
          <a:p>
            <a:pPr marL="800100" lvl="1" indent="987425"/>
            <a:endParaRPr lang="pt-BR" sz="3600" dirty="0" smtClean="0">
              <a:latin typeface="Arial Narrow" panose="020B0606020202030204" pitchFamily="34" charset="0"/>
            </a:endParaRPr>
          </a:p>
          <a:p>
            <a:pPr marL="800100" lvl="1" indent="987425"/>
            <a:r>
              <a:rPr lang="pt-BR" sz="3600" dirty="0" smtClean="0">
                <a:latin typeface="Arial Narrow" panose="020B0606020202030204" pitchFamily="34" charset="0"/>
              </a:rPr>
              <a:t>Apólices Estimadas em Seguros de Danos, tal como nos seguros de soma (pessoas). </a:t>
            </a:r>
            <a:r>
              <a:rPr lang="pt-BR" sz="3600" b="1" u="sng" dirty="0" smtClean="0">
                <a:latin typeface="Arial Narrow" panose="020B0606020202030204" pitchFamily="34" charset="0"/>
              </a:rPr>
              <a:t>Possível?</a:t>
            </a:r>
            <a:endParaRPr lang="pt-BR" sz="3400" b="1" u="sng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5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r>
              <a:rPr lang="pt-BR" sz="3600" dirty="0" smtClean="0"/>
              <a:t>Segundo CC 757, </a:t>
            </a:r>
            <a:r>
              <a:rPr lang="pt-BR" sz="3600" b="1" u="sng" dirty="0" smtClean="0"/>
              <a:t>sim</a:t>
            </a:r>
            <a:r>
              <a:rPr lang="pt-BR" sz="3600" dirty="0" smtClean="0"/>
              <a:t>: “pelo contrato de seguro, o segurador se obriga, mediante o pagamento do prêmio, a garantir interesse legítimo do segurado, relativo a pessoa ou a coisa, contra riscos predeterminados” (CONCEITO GERAL)</a:t>
            </a:r>
          </a:p>
          <a:p>
            <a:pPr marL="800100" lvl="1" indent="-342900"/>
            <a:r>
              <a:rPr lang="pt-BR" sz="3600" dirty="0" smtClean="0"/>
              <a:t>O objeto da garantia do seguro não é o ressarcimento/indenização de um dano futuro, mas o interesse legítimo do segurado, o qual deverá estar previsto no contrato, ou seja, </a:t>
            </a:r>
            <a:r>
              <a:rPr lang="pt-BR" sz="3600" b="1" dirty="0" smtClean="0"/>
              <a:t>NO CASO</a:t>
            </a:r>
            <a:r>
              <a:rPr lang="pt-BR" sz="3600" dirty="0" smtClean="0"/>
              <a:t>, a exposição a um parâmetro climático pode ser o interesse do segurado.</a:t>
            </a:r>
            <a:endParaRPr lang="pt-BR" sz="3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6"/>
            <a:ext cx="121920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QUESTÕES QUE SERÃO ABORDADAS</a:t>
            </a:r>
          </a:p>
          <a:p>
            <a:endParaRPr lang="pt-BR" sz="25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Conceito de seguros paramétricos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Risco de base e possibilidade de cumulação de seguros de danos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Seguro de dano sem dano e o princípio indenizatório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5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r>
              <a:rPr lang="pt-BR" sz="3600" dirty="0" smtClean="0"/>
              <a:t>Mas, segundo CC 776, </a:t>
            </a:r>
            <a:r>
              <a:rPr lang="pt-BR" sz="3600" b="1" u="sng" dirty="0" smtClean="0"/>
              <a:t>não</a:t>
            </a:r>
            <a:r>
              <a:rPr lang="pt-BR" sz="3600" dirty="0" smtClean="0"/>
              <a:t>: “o segurador é obrigado a pagar em dinheiro o </a:t>
            </a:r>
            <a:r>
              <a:rPr lang="pt-BR" sz="3600" b="1" u="sng" dirty="0" smtClean="0"/>
              <a:t>prejuízo resultante do risco assumido</a:t>
            </a:r>
            <a:r>
              <a:rPr lang="pt-BR" sz="3600" dirty="0" smtClean="0"/>
              <a:t>, salvo se convencionada a reposição da coisa” (CONCEITO ESPECÍFICO PARA SEG. DANO)</a:t>
            </a:r>
          </a:p>
          <a:p>
            <a:pPr marL="800100" lvl="1" indent="-342900"/>
            <a:r>
              <a:rPr lang="pt-BR" sz="3600" dirty="0" smtClean="0"/>
              <a:t>Afirma a necessidade de ocorrência de prejuízo ao segurado, como pressuposto do pagamento da indenização.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676400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Obrigado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algn="ctr"/>
            <a:endParaRPr lang="pt-BR" sz="5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contato@perysaraivanet.com.br</a:t>
            </a:r>
            <a:endParaRPr lang="pt-BR" sz="5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86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6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PARTE 1</a:t>
            </a:r>
            <a:endParaRPr lang="pt-BR" sz="3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87927" y="277091"/>
            <a:ext cx="1147156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000" dirty="0" smtClean="0"/>
              <a:t>Acordo Paris/2015</a:t>
            </a:r>
          </a:p>
          <a:p>
            <a:pPr algn="just"/>
            <a:r>
              <a:rPr lang="pt-PT" sz="3000" dirty="0" smtClean="0"/>
              <a:t>- Sobre mitigação de perdas e danos</a:t>
            </a:r>
          </a:p>
          <a:p>
            <a:pPr algn="just">
              <a:buFontTx/>
              <a:buChar char="-"/>
            </a:pPr>
            <a:r>
              <a:rPr lang="pt-PT" sz="3000" dirty="0" smtClean="0"/>
              <a:t>Recomenda “</a:t>
            </a:r>
            <a:r>
              <a:rPr lang="pt-PT" sz="3000" b="1" dirty="0" smtClean="0"/>
              <a:t>câmara de compensação para a transferência de risco que serve como um repositório de informações sobre seguros e transferência de riscos, de modo a facilitar os esforços das Partes para desenvolver e implementar estratégias globais de gestão de risco</a:t>
            </a:r>
            <a:r>
              <a:rPr lang="pt-PT" sz="3000" dirty="0" smtClean="0"/>
              <a:t>”</a:t>
            </a:r>
          </a:p>
          <a:p>
            <a:pPr algn="just">
              <a:buFontTx/>
              <a:buChar char="-"/>
            </a:pPr>
            <a:r>
              <a:rPr lang="pt-PT" sz="3000" dirty="0" smtClean="0"/>
              <a:t> Destaca a “</a:t>
            </a:r>
            <a:r>
              <a:rPr lang="pt-PT" sz="3000" b="1" dirty="0" smtClean="0"/>
              <a:t>a importância de evitar, minimizar e abordar perdas e danos associados com os efeitos adversos das mudanças climáticas, incluindo eventos climáticos extremos e eventos de início lento, e o papel do desenvolvimento sustentável na redução do risco de perdas e danos</a:t>
            </a:r>
            <a:r>
              <a:rPr lang="pt-PT" sz="3000" dirty="0" smtClean="0"/>
              <a:t>”</a:t>
            </a:r>
          </a:p>
          <a:p>
            <a:pPr algn="just">
              <a:buFontTx/>
              <a:buChar char="-"/>
            </a:pPr>
            <a:r>
              <a:rPr lang="pt-PT" sz="3000" dirty="0" smtClean="0"/>
              <a:t> Sugere “</a:t>
            </a:r>
            <a:r>
              <a:rPr lang="pt-PT" sz="3000" b="1" dirty="0" smtClean="0"/>
              <a:t>instalações de seguros de risco, mutualização de riscos climáticos e outras soluções de seguros</a:t>
            </a:r>
            <a:r>
              <a:rPr lang="pt-PT" sz="3000" dirty="0" smtClean="0"/>
              <a:t>”.</a:t>
            </a:r>
            <a:r>
              <a:rPr lang="pt-BR" sz="3000" dirty="0" smtClean="0"/>
              <a:t> 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0" y="6503001"/>
            <a:ext cx="12192000" cy="462579"/>
            <a:chOff x="0" y="6503001"/>
            <a:chExt cx="12192000" cy="462579"/>
          </a:xfrm>
        </p:grpSpPr>
        <p:pic>
          <p:nvPicPr>
            <p:cNvPr id="5" name="Picture 10" descr="Congresso AIDA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t="75034" r="96358" b="-594"/>
            <a:stretch/>
          </p:blipFill>
          <p:spPr bwMode="auto">
            <a:xfrm>
              <a:off x="0" y="6503001"/>
              <a:ext cx="12192000" cy="46257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aixaDeTexto 7"/>
            <p:cNvSpPr txBox="1"/>
            <p:nvPr/>
          </p:nvSpPr>
          <p:spPr>
            <a:xfrm>
              <a:off x="6992471" y="6549624"/>
              <a:ext cx="51995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XI AIDA – Goiânia, 31 de Março e 01 de Abril de 2017</a:t>
              </a:r>
              <a:endPara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98763" y="1080655"/>
            <a:ext cx="114715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/>
              <a:t>Como fazer seguros massificados em um cenário altamente instável e incerto, </a:t>
            </a:r>
          </a:p>
          <a:p>
            <a:pPr algn="ctr"/>
            <a:r>
              <a:rPr lang="pt-BR" sz="4400" b="1" dirty="0" smtClean="0"/>
              <a:t>com alta exposição e cada vez maior frequência?</a:t>
            </a:r>
          </a:p>
          <a:p>
            <a:pPr algn="ctr"/>
            <a:endParaRPr lang="pt-BR" sz="4400" b="1" dirty="0" smtClean="0"/>
          </a:p>
          <a:p>
            <a:pPr algn="ctr"/>
            <a:r>
              <a:rPr lang="pt-BR" sz="4400" b="1" dirty="0" smtClean="0"/>
              <a:t>Com novos modelos!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87927" y="796067"/>
            <a:ext cx="1147156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Conceito de seguros paramétricos</a:t>
            </a:r>
          </a:p>
          <a:p>
            <a:pPr marL="800100" lvl="1" indent="-342900"/>
            <a:endParaRPr lang="pt-PT" sz="2800" dirty="0" smtClean="0"/>
          </a:p>
          <a:p>
            <a:pPr marL="800100" lvl="1" indent="1263650" algn="just"/>
            <a:r>
              <a:rPr lang="pt-PT" sz="3200" dirty="0" smtClean="0"/>
              <a:t>Forma de contratação de seguro em que o pagamento ou liquidação do contrato é determinado por um parâmetro de clima ou observação geológica ou índice.</a:t>
            </a:r>
          </a:p>
          <a:p>
            <a:pPr marL="800100" lvl="1" indent="1263650" algn="just"/>
            <a:r>
              <a:rPr lang="pt-PT" sz="3200" dirty="0" smtClean="0"/>
              <a:t>Os pagamentos de seguros paramétricos não são baseados em ajustes de perdas individuais. </a:t>
            </a:r>
          </a:p>
          <a:p>
            <a:pPr marL="800100" lvl="1" indent="1263650" algn="just"/>
            <a:r>
              <a:rPr lang="pt-PT" sz="3200" dirty="0" smtClean="0"/>
              <a:t>São determinados de acordo com a mensuração de um índice/parâmetro altamente correlacionado.</a:t>
            </a:r>
            <a:endParaRPr lang="pt-BR" sz="3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025236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pt-BR" sz="5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PARTE 2</a:t>
            </a:r>
            <a:endParaRPr lang="pt-BR" sz="3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87927" y="796067"/>
            <a:ext cx="1147156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Conceito de seguros paramétricos</a:t>
            </a:r>
          </a:p>
          <a:p>
            <a:pPr marL="800100" lvl="1" indent="1347788" algn="just"/>
            <a:endParaRPr lang="pt-BR" sz="3200" dirty="0" smtClean="0"/>
          </a:p>
          <a:p>
            <a:pPr marL="800100" lvl="1" indent="1347788" algn="just"/>
            <a:r>
              <a:rPr lang="pt-BR" sz="3200" dirty="0" smtClean="0"/>
              <a:t>Seguros paramétricos possuem gatilho diferente dos seguros tradicionais. </a:t>
            </a:r>
          </a:p>
          <a:p>
            <a:pPr marL="800100" lvl="1" indent="1347788" algn="just"/>
            <a:r>
              <a:rPr lang="pt-BR" sz="3200" dirty="0" smtClean="0"/>
              <a:t>Independem da ocorrência e demonstração do dano ou prejuízo, bastando a variação do índice (parâmetro) estipulado no contrato, para índices superiores ou inferiores à medida fixada, sendo tal variação suficiente para o acionamento do seguro, conforme patamares fixados no contrato.</a:t>
            </a:r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87927" y="429491"/>
            <a:ext cx="114715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3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EXEMPLO</a:t>
            </a:r>
          </a:p>
          <a:p>
            <a:pPr marL="263525" lvl="1" indent="539750"/>
            <a:r>
              <a:rPr lang="pt-BR" sz="3000" dirty="0" smtClean="0"/>
              <a:t>Contratos de fornecimento de energia para grandes consumidores.</a:t>
            </a:r>
          </a:p>
          <a:p>
            <a:pPr marL="263525" lvl="1" indent="539750"/>
            <a:r>
              <a:rPr lang="pt-BR" sz="3000" dirty="0" smtClean="0"/>
              <a:t>O índice monitorado para determinar o pagamento das indenizações será a ENA (Energia Natural Afluente) dos sub mercados Sudeste e Centro Oeste, responsáveis por gerar mais de 65% de toda a energia elétrica no país.</a:t>
            </a:r>
            <a:endParaRPr lang="pt-BR" sz="30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63525" lvl="1" indent="539750"/>
            <a:r>
              <a:rPr lang="pt-BR" sz="3000" dirty="0" smtClean="0"/>
              <a:t>A ENA corresponde à energia que se obtém a partir da vazão natural de um rio. O índice é medido diariamente pelo Operador Nacional do Sistema (ONS)</a:t>
            </a:r>
          </a:p>
          <a:p>
            <a:pPr marL="263525" lvl="1" indent="539750"/>
            <a:r>
              <a:rPr lang="pt-BR" sz="3000" dirty="0" smtClean="0"/>
              <a:t>Caso o ENA fique abaixo de 90% da média de longo prazo o segurador pagará as indenizações previstas em contrato, assegurando a compensação financeira à empresa segurada</a:t>
            </a:r>
            <a:endParaRPr lang="pt-PT" sz="3000" dirty="0" smtClean="0"/>
          </a:p>
        </p:txBody>
      </p:sp>
    </p:spTree>
    <p:extLst>
      <p:ext uri="{BB962C8B-B14F-4D97-AF65-F5344CB8AC3E}">
        <p14:creationId xmlns="" xmlns:p14="http://schemas.microsoft.com/office/powerpoint/2010/main" val="11629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966</Words>
  <Application>Microsoft Office PowerPoint</Application>
  <PresentationFormat>Personalizar</PresentationFormat>
  <Paragraphs>76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</dc:creator>
  <cp:lastModifiedBy>PERY SARAIVA</cp:lastModifiedBy>
  <cp:revision>35</cp:revision>
  <dcterms:created xsi:type="dcterms:W3CDTF">2017-02-01T18:16:32Z</dcterms:created>
  <dcterms:modified xsi:type="dcterms:W3CDTF">2017-05-03T14:04:10Z</dcterms:modified>
</cp:coreProperties>
</file>